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sldIdLst>
    <p:sldId id="424" r:id="rId5"/>
    <p:sldId id="265" r:id="rId6"/>
    <p:sldId id="434" r:id="rId7"/>
    <p:sldId id="457" r:id="rId8"/>
    <p:sldId id="442" r:id="rId9"/>
    <p:sldId id="347" r:id="rId10"/>
    <p:sldId id="441" r:id="rId11"/>
    <p:sldId id="458" r:id="rId12"/>
    <p:sldId id="301" r:id="rId13"/>
    <p:sldId id="443" r:id="rId14"/>
    <p:sldId id="308" r:id="rId15"/>
    <p:sldId id="446" r:id="rId16"/>
    <p:sldId id="447" r:id="rId17"/>
    <p:sldId id="307" r:id="rId18"/>
    <p:sldId id="306" r:id="rId19"/>
    <p:sldId id="440" r:id="rId20"/>
    <p:sldId id="310" r:id="rId21"/>
    <p:sldId id="455" r:id="rId22"/>
    <p:sldId id="454" r:id="rId23"/>
    <p:sldId id="325" r:id="rId24"/>
    <p:sldId id="326" r:id="rId25"/>
    <p:sldId id="323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3066" autoAdjust="0"/>
  </p:normalViewPr>
  <p:slideViewPr>
    <p:cSldViewPr snapToGrid="0">
      <p:cViewPr varScale="1">
        <p:scale>
          <a:sx n="71" d="100"/>
          <a:sy n="71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14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wyer, Helen M. (CCPS)" userId="S::hdwyer@ccboe.com::d0e40f1a-3010-4d15-a20d-5ea36b86c55e" providerId="AD" clId="Web-{3D97700A-2315-4CF1-A8FE-9B6EB74BB88B}"/>
    <pc:docChg chg="modSld">
      <pc:chgData name="Dwyer, Helen M. (CCPS)" userId="S::hdwyer@ccboe.com::d0e40f1a-3010-4d15-a20d-5ea36b86c55e" providerId="AD" clId="Web-{3D97700A-2315-4CF1-A8FE-9B6EB74BB88B}" dt="2018-08-03T13:44:52.757" v="12" actId="20577"/>
      <pc:docMkLst>
        <pc:docMk/>
      </pc:docMkLst>
      <pc:sldChg chg="modSp">
        <pc:chgData name="Dwyer, Helen M. (CCPS)" userId="S::hdwyer@ccboe.com::d0e40f1a-3010-4d15-a20d-5ea36b86c55e" providerId="AD" clId="Web-{3D97700A-2315-4CF1-A8FE-9B6EB74BB88B}" dt="2018-08-03T13:44:51.367" v="10" actId="20577"/>
        <pc:sldMkLst>
          <pc:docMk/>
          <pc:sldMk cId="109857222" sldId="256"/>
        </pc:sldMkLst>
        <pc:spChg chg="mod">
          <ac:chgData name="Dwyer, Helen M. (CCPS)" userId="S::hdwyer@ccboe.com::d0e40f1a-3010-4d15-a20d-5ea36b86c55e" providerId="AD" clId="Web-{3D97700A-2315-4CF1-A8FE-9B6EB74BB88B}" dt="2018-08-03T13:44:51.367" v="1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10129-A3CF-4758-95D1-F8B720550CB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673011B9-0FD9-45C7-BFC8-B1BD0A0E40CE}">
      <dgm:prSet phldrT="[Text]" custT="1"/>
      <dgm:spPr/>
      <dgm:t>
        <a:bodyPr/>
        <a:lstStyle/>
        <a:p>
          <a:r>
            <a:rPr lang="en-US" sz="2800" dirty="0" smtClean="0"/>
            <a:t>Atmosphere 1 (New):  </a:t>
          </a:r>
          <a:r>
            <a:rPr lang="en-US" sz="2800" dirty="0" smtClean="0"/>
            <a:t>4.6B </a:t>
          </a:r>
          <a:r>
            <a:rPr lang="en-US" sz="2800" dirty="0" smtClean="0"/>
            <a:t>years ago</a:t>
          </a:r>
        </a:p>
        <a:p>
          <a:r>
            <a:rPr lang="en-US" sz="1600" b="1" dirty="0" smtClean="0"/>
            <a:t>Hydrogen (H</a:t>
          </a:r>
          <a:r>
            <a:rPr lang="en-US" sz="1600" b="1" baseline="-25000" dirty="0" smtClean="0"/>
            <a:t>2</a:t>
          </a:r>
          <a:r>
            <a:rPr lang="en-US" sz="1600" b="1" dirty="0" smtClean="0"/>
            <a:t>) and Helium (He) from the Sun moved so fast they drifted off into space.</a:t>
          </a:r>
          <a:endParaRPr lang="en-US" sz="1600" dirty="0" smtClean="0"/>
        </a:p>
      </dgm:t>
    </dgm:pt>
    <dgm:pt modelId="{B348E9DA-C1C0-421B-BE7E-BB23711B6A1E}" type="parTrans" cxnId="{AF951B59-BF2E-4B54-B3FB-02B23DD4F3BE}">
      <dgm:prSet/>
      <dgm:spPr/>
      <dgm:t>
        <a:bodyPr/>
        <a:lstStyle/>
        <a:p>
          <a:endParaRPr lang="en-US" sz="2400"/>
        </a:p>
      </dgm:t>
    </dgm:pt>
    <dgm:pt modelId="{9BC001A5-3BE2-4D50-A0C1-19C796D25AA4}" type="sibTrans" cxnId="{AF951B59-BF2E-4B54-B3FB-02B23DD4F3BE}">
      <dgm:prSet/>
      <dgm:spPr/>
      <dgm:t>
        <a:bodyPr/>
        <a:lstStyle/>
        <a:p>
          <a:endParaRPr lang="en-US" sz="2400"/>
        </a:p>
      </dgm:t>
    </dgm:pt>
    <dgm:pt modelId="{F3E6EC78-8E21-43C8-9785-879FC3C58FA6}">
      <dgm:prSet phldrT="[Text]" custT="1"/>
      <dgm:spPr/>
      <dgm:t>
        <a:bodyPr/>
        <a:lstStyle/>
        <a:p>
          <a:r>
            <a:rPr lang="en-US" sz="2800" dirty="0" smtClean="0"/>
            <a:t>Atmosphere 2 (Young): </a:t>
          </a:r>
          <a:r>
            <a:rPr lang="en-US" sz="2800" dirty="0" smtClean="0"/>
            <a:t>2.7B - 500M years </a:t>
          </a:r>
          <a:r>
            <a:rPr lang="en-US" sz="2800" dirty="0" smtClean="0"/>
            <a:t>ago</a:t>
          </a:r>
        </a:p>
        <a:p>
          <a:r>
            <a:rPr lang="en-US" sz="1600" b="1" dirty="0" smtClean="0"/>
            <a:t>Volcanoes released H</a:t>
          </a:r>
          <a:r>
            <a:rPr lang="en-US" sz="1600" b="1" baseline="-25000" dirty="0" smtClean="0"/>
            <a:t>2</a:t>
          </a:r>
          <a:r>
            <a:rPr lang="en-US" sz="1600" b="1" dirty="0" smtClean="0"/>
            <a:t>O (water) as steam, carbon dioxide (CO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), and ammonia (NH</a:t>
          </a:r>
          <a:r>
            <a:rPr lang="en-US" sz="1600" b="1" baseline="-25000" dirty="0" smtClean="0"/>
            <a:t>3</a:t>
          </a:r>
          <a:r>
            <a:rPr lang="en-US" sz="1600" b="1" dirty="0" smtClean="0"/>
            <a:t>).  Carbon dioxide dissolved in seawater. Simple bacteria thrived on sunlight and CO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. By-product is oxygen (O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).</a:t>
          </a:r>
          <a:endParaRPr lang="en-US" sz="1600" dirty="0"/>
        </a:p>
      </dgm:t>
    </dgm:pt>
    <dgm:pt modelId="{C07E1895-9C55-48DB-89B8-883AE5218486}" type="parTrans" cxnId="{EE7F5B34-2C99-4389-9154-8E2549717EBA}">
      <dgm:prSet/>
      <dgm:spPr/>
      <dgm:t>
        <a:bodyPr/>
        <a:lstStyle/>
        <a:p>
          <a:endParaRPr lang="en-US" sz="2400"/>
        </a:p>
      </dgm:t>
    </dgm:pt>
    <dgm:pt modelId="{329620CE-897E-4634-8EAA-A463EF75A5D4}" type="sibTrans" cxnId="{EE7F5B34-2C99-4389-9154-8E2549717EBA}">
      <dgm:prSet/>
      <dgm:spPr/>
      <dgm:t>
        <a:bodyPr/>
        <a:lstStyle/>
        <a:p>
          <a:endParaRPr lang="en-US" sz="2400"/>
        </a:p>
      </dgm:t>
    </dgm:pt>
    <dgm:pt modelId="{41D78B46-38BB-4DC7-9FC3-AA18D0C95EDD}">
      <dgm:prSet phldrT="[Text]" custT="1"/>
      <dgm:spPr/>
      <dgm:t>
        <a:bodyPr/>
        <a:lstStyle/>
        <a:p>
          <a:r>
            <a:rPr lang="en-US" sz="2800" dirty="0" smtClean="0"/>
            <a:t>Atmosphere 3 (Current): </a:t>
          </a:r>
          <a:r>
            <a:rPr lang="en-US" sz="2800" smtClean="0"/>
            <a:t>Last </a:t>
          </a:r>
          <a:r>
            <a:rPr lang="en-US" sz="2800" smtClean="0"/>
            <a:t>~500M </a:t>
          </a:r>
          <a:r>
            <a:rPr lang="en-US" sz="2800" dirty="0" smtClean="0"/>
            <a:t>years</a:t>
          </a:r>
        </a:p>
        <a:p>
          <a:r>
            <a:rPr lang="en-US" sz="1600" b="1" dirty="0" smtClean="0"/>
            <a:t>Balance. Plants take in CO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 and give off 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. Animals take in 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 and give off CO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. (Burning stuff also gives off CO</a:t>
          </a:r>
          <a:r>
            <a:rPr lang="en-US" sz="1600" b="1" baseline="-25000" dirty="0" smtClean="0"/>
            <a:t>2</a:t>
          </a:r>
          <a:r>
            <a:rPr lang="en-US" sz="1600" b="1" dirty="0" smtClean="0"/>
            <a:t>.)</a:t>
          </a:r>
          <a:r>
            <a:rPr lang="en-US" sz="1600" dirty="0" smtClean="0"/>
            <a:t> </a:t>
          </a:r>
          <a:endParaRPr lang="en-US" sz="1600" dirty="0"/>
        </a:p>
      </dgm:t>
    </dgm:pt>
    <dgm:pt modelId="{BC4DB084-D5EC-4375-800F-C1857B92CC1D}" type="parTrans" cxnId="{2C99773B-FAB1-4A32-98F2-29DD7BA782C7}">
      <dgm:prSet/>
      <dgm:spPr/>
      <dgm:t>
        <a:bodyPr/>
        <a:lstStyle/>
        <a:p>
          <a:endParaRPr lang="en-US" sz="2400"/>
        </a:p>
      </dgm:t>
    </dgm:pt>
    <dgm:pt modelId="{ADDCB652-1532-4572-9ED4-F5E2967AAE91}" type="sibTrans" cxnId="{2C99773B-FAB1-4A32-98F2-29DD7BA782C7}">
      <dgm:prSet/>
      <dgm:spPr/>
      <dgm:t>
        <a:bodyPr/>
        <a:lstStyle/>
        <a:p>
          <a:endParaRPr lang="en-US" sz="2400"/>
        </a:p>
      </dgm:t>
    </dgm:pt>
    <dgm:pt modelId="{6967167A-00CD-4F3A-8EF0-69C09CEA56B3}" type="pres">
      <dgm:prSet presAssocID="{2C010129-A3CF-4758-95D1-F8B720550CB8}" presName="linearFlow" presStyleCnt="0">
        <dgm:presLayoutVars>
          <dgm:dir/>
          <dgm:resizeHandles val="exact"/>
        </dgm:presLayoutVars>
      </dgm:prSet>
      <dgm:spPr/>
    </dgm:pt>
    <dgm:pt modelId="{D174B59E-530D-4090-96DD-2630EC8DCEB4}" type="pres">
      <dgm:prSet presAssocID="{673011B9-0FD9-45C7-BFC8-B1BD0A0E40CE}" presName="composite" presStyleCnt="0"/>
      <dgm:spPr/>
    </dgm:pt>
    <dgm:pt modelId="{706256CD-A150-4922-B8B4-495935529102}" type="pres">
      <dgm:prSet presAssocID="{673011B9-0FD9-45C7-BFC8-B1BD0A0E40CE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615BFA2A-1F7A-4F85-BF7B-A70DB6781848}" type="pres">
      <dgm:prSet presAssocID="{673011B9-0FD9-45C7-BFC8-B1BD0A0E40C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61755-A417-47C3-9E7E-9A84EFF433AD}" type="pres">
      <dgm:prSet presAssocID="{9BC001A5-3BE2-4D50-A0C1-19C796D25AA4}" presName="spacing" presStyleCnt="0"/>
      <dgm:spPr/>
    </dgm:pt>
    <dgm:pt modelId="{E3B701A1-0272-4663-AEB1-089CF8270911}" type="pres">
      <dgm:prSet presAssocID="{F3E6EC78-8E21-43C8-9785-879FC3C58FA6}" presName="composite" presStyleCnt="0"/>
      <dgm:spPr/>
    </dgm:pt>
    <dgm:pt modelId="{3ADD65BC-0B2A-4CEB-B4BF-0292D35CF196}" type="pres">
      <dgm:prSet presAssocID="{F3E6EC78-8E21-43C8-9785-879FC3C58FA6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293E0881-1E04-4B09-9122-F2B5C9C6922F}" type="pres">
      <dgm:prSet presAssocID="{F3E6EC78-8E21-43C8-9785-879FC3C58FA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4FDA4C-2E90-410C-BC7F-AE9B2F1B5179}" type="pres">
      <dgm:prSet presAssocID="{329620CE-897E-4634-8EAA-A463EF75A5D4}" presName="spacing" presStyleCnt="0"/>
      <dgm:spPr/>
    </dgm:pt>
    <dgm:pt modelId="{804FEE65-0FC0-412B-8B5D-852B26673AA2}" type="pres">
      <dgm:prSet presAssocID="{41D78B46-38BB-4DC7-9FC3-AA18D0C95EDD}" presName="composite" presStyleCnt="0"/>
      <dgm:spPr/>
    </dgm:pt>
    <dgm:pt modelId="{852E1D81-1C5B-49CA-933D-71C6855B5001}" type="pres">
      <dgm:prSet presAssocID="{41D78B46-38BB-4DC7-9FC3-AA18D0C95ED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E9810EB9-F39E-494D-9CAA-36A3ED3683EA}" type="pres">
      <dgm:prSet presAssocID="{41D78B46-38BB-4DC7-9FC3-AA18D0C95ED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84F21A-2E9A-41C8-8D6D-DD64D5337C59}" type="presOf" srcId="{673011B9-0FD9-45C7-BFC8-B1BD0A0E40CE}" destId="{615BFA2A-1F7A-4F85-BF7B-A70DB6781848}" srcOrd="0" destOrd="0" presId="urn:microsoft.com/office/officeart/2005/8/layout/vList3"/>
    <dgm:cxn modelId="{692BE60B-8387-4F3C-B454-6DA37E186881}" type="presOf" srcId="{41D78B46-38BB-4DC7-9FC3-AA18D0C95EDD}" destId="{E9810EB9-F39E-494D-9CAA-36A3ED3683EA}" srcOrd="0" destOrd="0" presId="urn:microsoft.com/office/officeart/2005/8/layout/vList3"/>
    <dgm:cxn modelId="{D55961DC-4638-4EB9-8DBE-247E81D563CD}" type="presOf" srcId="{2C010129-A3CF-4758-95D1-F8B720550CB8}" destId="{6967167A-00CD-4F3A-8EF0-69C09CEA56B3}" srcOrd="0" destOrd="0" presId="urn:microsoft.com/office/officeart/2005/8/layout/vList3"/>
    <dgm:cxn modelId="{AF951B59-BF2E-4B54-B3FB-02B23DD4F3BE}" srcId="{2C010129-A3CF-4758-95D1-F8B720550CB8}" destId="{673011B9-0FD9-45C7-BFC8-B1BD0A0E40CE}" srcOrd="0" destOrd="0" parTransId="{B348E9DA-C1C0-421B-BE7E-BB23711B6A1E}" sibTransId="{9BC001A5-3BE2-4D50-A0C1-19C796D25AA4}"/>
    <dgm:cxn modelId="{86B0CA0A-5F19-45DA-B60C-9BD97399D701}" type="presOf" srcId="{F3E6EC78-8E21-43C8-9785-879FC3C58FA6}" destId="{293E0881-1E04-4B09-9122-F2B5C9C6922F}" srcOrd="0" destOrd="0" presId="urn:microsoft.com/office/officeart/2005/8/layout/vList3"/>
    <dgm:cxn modelId="{EE7F5B34-2C99-4389-9154-8E2549717EBA}" srcId="{2C010129-A3CF-4758-95D1-F8B720550CB8}" destId="{F3E6EC78-8E21-43C8-9785-879FC3C58FA6}" srcOrd="1" destOrd="0" parTransId="{C07E1895-9C55-48DB-89B8-883AE5218486}" sibTransId="{329620CE-897E-4634-8EAA-A463EF75A5D4}"/>
    <dgm:cxn modelId="{2C99773B-FAB1-4A32-98F2-29DD7BA782C7}" srcId="{2C010129-A3CF-4758-95D1-F8B720550CB8}" destId="{41D78B46-38BB-4DC7-9FC3-AA18D0C95EDD}" srcOrd="2" destOrd="0" parTransId="{BC4DB084-D5EC-4375-800F-C1857B92CC1D}" sibTransId="{ADDCB652-1532-4572-9ED4-F5E2967AAE91}"/>
    <dgm:cxn modelId="{B401C4A5-3E81-44FE-8D05-DADC924A66BE}" type="presParOf" srcId="{6967167A-00CD-4F3A-8EF0-69C09CEA56B3}" destId="{D174B59E-530D-4090-96DD-2630EC8DCEB4}" srcOrd="0" destOrd="0" presId="urn:microsoft.com/office/officeart/2005/8/layout/vList3"/>
    <dgm:cxn modelId="{D2F7D0CC-3424-4266-A31F-3224CCF9DEEB}" type="presParOf" srcId="{D174B59E-530D-4090-96DD-2630EC8DCEB4}" destId="{706256CD-A150-4922-B8B4-495935529102}" srcOrd="0" destOrd="0" presId="urn:microsoft.com/office/officeart/2005/8/layout/vList3"/>
    <dgm:cxn modelId="{ACF856E1-8DCC-4C1D-88E5-E9B3B79B11C8}" type="presParOf" srcId="{D174B59E-530D-4090-96DD-2630EC8DCEB4}" destId="{615BFA2A-1F7A-4F85-BF7B-A70DB6781848}" srcOrd="1" destOrd="0" presId="urn:microsoft.com/office/officeart/2005/8/layout/vList3"/>
    <dgm:cxn modelId="{53B7C044-22AA-4068-A6D2-932325507F0E}" type="presParOf" srcId="{6967167A-00CD-4F3A-8EF0-69C09CEA56B3}" destId="{F9F61755-A417-47C3-9E7E-9A84EFF433AD}" srcOrd="1" destOrd="0" presId="urn:microsoft.com/office/officeart/2005/8/layout/vList3"/>
    <dgm:cxn modelId="{DC9B81BD-BD26-49C4-ABE1-18A086186F86}" type="presParOf" srcId="{6967167A-00CD-4F3A-8EF0-69C09CEA56B3}" destId="{E3B701A1-0272-4663-AEB1-089CF8270911}" srcOrd="2" destOrd="0" presId="urn:microsoft.com/office/officeart/2005/8/layout/vList3"/>
    <dgm:cxn modelId="{6A21B3A2-D895-4151-B116-3212B3310B0C}" type="presParOf" srcId="{E3B701A1-0272-4663-AEB1-089CF8270911}" destId="{3ADD65BC-0B2A-4CEB-B4BF-0292D35CF196}" srcOrd="0" destOrd="0" presId="urn:microsoft.com/office/officeart/2005/8/layout/vList3"/>
    <dgm:cxn modelId="{59CC2F6A-31C7-488E-B4DA-9D0972990ED6}" type="presParOf" srcId="{E3B701A1-0272-4663-AEB1-089CF8270911}" destId="{293E0881-1E04-4B09-9122-F2B5C9C6922F}" srcOrd="1" destOrd="0" presId="urn:microsoft.com/office/officeart/2005/8/layout/vList3"/>
    <dgm:cxn modelId="{CC2967CA-F693-4791-AD35-AB82C329AACB}" type="presParOf" srcId="{6967167A-00CD-4F3A-8EF0-69C09CEA56B3}" destId="{E14FDA4C-2E90-410C-BC7F-AE9B2F1B5179}" srcOrd="3" destOrd="0" presId="urn:microsoft.com/office/officeart/2005/8/layout/vList3"/>
    <dgm:cxn modelId="{C298DC3C-4F65-4977-BB26-D449A7218F12}" type="presParOf" srcId="{6967167A-00CD-4F3A-8EF0-69C09CEA56B3}" destId="{804FEE65-0FC0-412B-8B5D-852B26673AA2}" srcOrd="4" destOrd="0" presId="urn:microsoft.com/office/officeart/2005/8/layout/vList3"/>
    <dgm:cxn modelId="{7B762BE8-8F86-4A41-A8FC-0FB9AB9351F5}" type="presParOf" srcId="{804FEE65-0FC0-412B-8B5D-852B26673AA2}" destId="{852E1D81-1C5B-49CA-933D-71C6855B5001}" srcOrd="0" destOrd="0" presId="urn:microsoft.com/office/officeart/2005/8/layout/vList3"/>
    <dgm:cxn modelId="{18880AC5-EC53-45F7-B5A0-345EA0A372F5}" type="presParOf" srcId="{804FEE65-0FC0-412B-8B5D-852B26673AA2}" destId="{E9810EB9-F39E-494D-9CAA-36A3ED3683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BFA2A-1F7A-4F85-BF7B-A70DB6781848}">
      <dsp:nvSpPr>
        <dsp:cNvPr id="0" name=""/>
        <dsp:cNvSpPr/>
      </dsp:nvSpPr>
      <dsp:spPr>
        <a:xfrm rot="10800000">
          <a:off x="2454719" y="340"/>
          <a:ext cx="8276590" cy="1480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Atmosphere 1 (New):  </a:t>
          </a:r>
          <a:r>
            <a:rPr lang="en-US" sz="2800" kern="1200" dirty="0" smtClean="0"/>
            <a:t>4.6B </a:t>
          </a:r>
          <a:r>
            <a:rPr lang="en-US" sz="2800" kern="1200" dirty="0" smtClean="0"/>
            <a:t>years ago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Hydrogen (H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) and Helium (He) from the Sun moved so fast they drifted off into space.</a:t>
          </a:r>
          <a:endParaRPr lang="en-US" sz="1600" kern="1200" dirty="0" smtClean="0"/>
        </a:p>
      </dsp:txBody>
      <dsp:txXfrm rot="10800000">
        <a:off x="2824734" y="340"/>
        <a:ext cx="7906575" cy="1480059"/>
      </dsp:txXfrm>
    </dsp:sp>
    <dsp:sp modelId="{706256CD-A150-4922-B8B4-495935529102}">
      <dsp:nvSpPr>
        <dsp:cNvPr id="0" name=""/>
        <dsp:cNvSpPr/>
      </dsp:nvSpPr>
      <dsp:spPr>
        <a:xfrm>
          <a:off x="1714690" y="340"/>
          <a:ext cx="1480059" cy="14800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E0881-1E04-4B09-9122-F2B5C9C6922F}">
      <dsp:nvSpPr>
        <dsp:cNvPr id="0" name=""/>
        <dsp:cNvSpPr/>
      </dsp:nvSpPr>
      <dsp:spPr>
        <a:xfrm rot="10800000">
          <a:off x="2454719" y="1922207"/>
          <a:ext cx="8276590" cy="1480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Atmosphere 2 (Young): </a:t>
          </a:r>
          <a:r>
            <a:rPr lang="en-US" sz="2800" kern="1200" dirty="0" smtClean="0"/>
            <a:t>2.7B - 500M years </a:t>
          </a:r>
          <a:r>
            <a:rPr lang="en-US" sz="2800" kern="1200" dirty="0" smtClean="0"/>
            <a:t>ago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Volcanoes released H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O (water) as steam, carbon dioxide (CO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), and ammonia (NH</a:t>
          </a:r>
          <a:r>
            <a:rPr lang="en-US" sz="1600" b="1" kern="1200" baseline="-25000" dirty="0" smtClean="0"/>
            <a:t>3</a:t>
          </a:r>
          <a:r>
            <a:rPr lang="en-US" sz="1600" b="1" kern="1200" dirty="0" smtClean="0"/>
            <a:t>).  Carbon dioxide dissolved in seawater. Simple bacteria thrived on sunlight and CO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. By-product is oxygen (O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).</a:t>
          </a:r>
          <a:endParaRPr lang="en-US" sz="1600" kern="1200" dirty="0"/>
        </a:p>
      </dsp:txBody>
      <dsp:txXfrm rot="10800000">
        <a:off x="2824734" y="1922207"/>
        <a:ext cx="7906575" cy="1480059"/>
      </dsp:txXfrm>
    </dsp:sp>
    <dsp:sp modelId="{3ADD65BC-0B2A-4CEB-B4BF-0292D35CF196}">
      <dsp:nvSpPr>
        <dsp:cNvPr id="0" name=""/>
        <dsp:cNvSpPr/>
      </dsp:nvSpPr>
      <dsp:spPr>
        <a:xfrm>
          <a:off x="1714690" y="1922207"/>
          <a:ext cx="1480059" cy="148005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10EB9-F39E-494D-9CAA-36A3ED3683EA}">
      <dsp:nvSpPr>
        <dsp:cNvPr id="0" name=""/>
        <dsp:cNvSpPr/>
      </dsp:nvSpPr>
      <dsp:spPr>
        <a:xfrm rot="10800000">
          <a:off x="2454719" y="3844075"/>
          <a:ext cx="8276590" cy="14800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26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Atmosphere 3 (Current): </a:t>
          </a:r>
          <a:r>
            <a:rPr lang="en-US" sz="2800" kern="1200" smtClean="0"/>
            <a:t>Last </a:t>
          </a:r>
          <a:r>
            <a:rPr lang="en-US" sz="2800" kern="1200" smtClean="0"/>
            <a:t>~500M </a:t>
          </a:r>
          <a:r>
            <a:rPr lang="en-US" sz="2800" kern="1200" dirty="0" smtClean="0"/>
            <a:t>years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Balance. Plants take in CO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 and give off 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. Animals take in 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 and give off CO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. (Burning stuff also gives off CO</a:t>
          </a:r>
          <a:r>
            <a:rPr lang="en-US" sz="1600" b="1" kern="1200" baseline="-25000" dirty="0" smtClean="0"/>
            <a:t>2</a:t>
          </a:r>
          <a:r>
            <a:rPr lang="en-US" sz="1600" b="1" kern="1200" dirty="0" smtClean="0"/>
            <a:t>.)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 rot="10800000">
        <a:off x="2824734" y="3844075"/>
        <a:ext cx="7906575" cy="1480059"/>
      </dsp:txXfrm>
    </dsp:sp>
    <dsp:sp modelId="{852E1D81-1C5B-49CA-933D-71C6855B5001}">
      <dsp:nvSpPr>
        <dsp:cNvPr id="0" name=""/>
        <dsp:cNvSpPr/>
      </dsp:nvSpPr>
      <dsp:spPr>
        <a:xfrm>
          <a:off x="1714690" y="3844075"/>
          <a:ext cx="1480059" cy="148005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D811DED-19F4-4AEC-9A43-A43643CCF7D5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61AA700-DE5A-4E11-B653-1071373E4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1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True color images from space satellites.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A700-DE5A-4E11-B653-1071373E43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7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7261E-5A0E-4274-AB7A-FB0EE58F599E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17DAF-BA81-4804-B48A-76ACACF42150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D96F-F589-4886-8421-6650E734E829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91F8-FE98-44B5-A1B7-7F78BF101AB1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6951-80A4-44B6-B639-41EA9166D3AE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1085-556F-4D31-99CC-C33DA6E8ECBC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04CA3-56CB-4996-B867-175C5A2813F7}" type="datetime1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1B31-AC1C-4941-B9FC-314A85266F57}" type="datetime1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48C43-687C-432D-9A14-9772F6A723CA}" type="datetime1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20CC5-D9CB-4903-BA6B-17F5ADE1F7C0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3FA4-A7E4-43C8-AA8B-5DF06276904B}" type="datetime1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3CF8B-1602-49D2-9ACA-A9AAF3075F0D}" type="datetime1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tgenscience.org/sites/default/files/evidence_statement/black_white/HS-ESS2-7%20Evidence%20Statements%20June%202015%20asterisks.pdf" TargetMode="External"/><Relationship Id="rId2" Type="http://schemas.openxmlformats.org/officeDocument/2006/relationships/hyperlink" Target="https://www.nextgenscience.org/sites/default/files/evidence_statement/black_white/HS-ESS2-4%20Evidence%20Statements%20June%202015%20asterisks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osJzEn1G0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te.cet.edu/gcc/?/volcanoes_layers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Unit 18: Weather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ESS2-4- Model of energy flow to result in change in weather and climate- Increase CO2 increase global warming/ Large Volcanic Eruptions </a:t>
            </a:r>
            <a:r>
              <a:rPr lang="en-US" b="1">
                <a:solidFill>
                  <a:srgbClr val="0070C0"/>
                </a:solidFill>
                <a:hlinkClick r:id="rId2"/>
              </a:rPr>
              <a:t>click here to access the standard</a:t>
            </a:r>
            <a:r>
              <a:rPr lang="en-US" b="1">
                <a:solidFill>
                  <a:srgbClr val="0070C0"/>
                </a:solidFill>
              </a:rPr>
              <a:t> </a:t>
            </a:r>
            <a:endParaRPr lang="en-US" b="1" smtClean="0">
              <a:solidFill>
                <a:srgbClr val="0070C0"/>
              </a:solidFill>
            </a:endParaRPr>
          </a:p>
          <a:p>
            <a:endParaRPr lang="en-US" b="1">
              <a:solidFill>
                <a:srgbClr val="0070C0"/>
              </a:solidFill>
            </a:endParaRPr>
          </a:p>
          <a:p>
            <a:r>
              <a:rPr lang="en-US" b="1">
                <a:solidFill>
                  <a:srgbClr val="0070C0"/>
                </a:solidFill>
              </a:rPr>
              <a:t>ESS 2-7- Evolution of Early atmosphere * </a:t>
            </a:r>
            <a:r>
              <a:rPr lang="en-US" b="1">
                <a:solidFill>
                  <a:srgbClr val="0070C0"/>
                </a:solidFill>
                <a:hlinkClick r:id="rId3"/>
              </a:rPr>
              <a:t>click here to access the standard</a:t>
            </a:r>
            <a:endParaRPr lang="en-US" b="1">
              <a:solidFill>
                <a:srgbClr val="0070C0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52413"/>
            <a:ext cx="10515600" cy="1325563"/>
          </a:xfrm>
        </p:spPr>
        <p:txBody>
          <a:bodyPr/>
          <a:lstStyle/>
          <a:p>
            <a:r>
              <a:rPr lang="en-US" dirty="0"/>
              <a:t>High and Low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7646"/>
            <a:ext cx="10515600" cy="5419317"/>
          </a:xfrm>
        </p:spPr>
        <p:txBody>
          <a:bodyPr>
            <a:noAutofit/>
          </a:bodyPr>
          <a:lstStyle/>
          <a:p>
            <a:r>
              <a:rPr lang="en-US" sz="3600" dirty="0"/>
              <a:t>When air is heated it expands (High </a:t>
            </a:r>
            <a:r>
              <a:rPr lang="en-US" sz="3600" dirty="0" smtClean="0"/>
              <a:t>Pressure)</a:t>
            </a:r>
          </a:p>
          <a:p>
            <a:r>
              <a:rPr lang="en-US" sz="3600" dirty="0"/>
              <a:t>W</a:t>
            </a:r>
            <a:r>
              <a:rPr lang="en-US" sz="3600" dirty="0" smtClean="0"/>
              <a:t>hen </a:t>
            </a:r>
            <a:r>
              <a:rPr lang="en-US" sz="3600" dirty="0"/>
              <a:t>it is cooled, it contracts (Low Pressure).</a:t>
            </a:r>
          </a:p>
          <a:p>
            <a:r>
              <a:rPr lang="en-US" sz="3600" b="1" dirty="0"/>
              <a:t>High</a:t>
            </a:r>
            <a:r>
              <a:rPr lang="en-US" sz="3600" dirty="0"/>
              <a:t> pressure moves to </a:t>
            </a:r>
            <a:r>
              <a:rPr lang="en-US" sz="3600" b="1" dirty="0"/>
              <a:t>low</a:t>
            </a:r>
            <a:r>
              <a:rPr lang="en-US" sz="3600" dirty="0"/>
              <a:t> pressure to </a:t>
            </a:r>
            <a:r>
              <a:rPr lang="en-US" sz="3600" dirty="0" smtClean="0"/>
              <a:t>equalize</a:t>
            </a:r>
          </a:p>
          <a:p>
            <a:pPr lvl="1"/>
            <a:r>
              <a:rPr lang="en-US" sz="3200" b="1" dirty="0" smtClean="0"/>
              <a:t>This </a:t>
            </a:r>
            <a:r>
              <a:rPr lang="en-US" sz="3200" b="1" dirty="0"/>
              <a:t>is what causes wind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70" y="2923965"/>
            <a:ext cx="5865302" cy="3432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6175" y="3174080"/>
            <a:ext cx="152798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H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54731" y="3174080"/>
            <a:ext cx="1449231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</a:t>
            </a:r>
            <a:endParaRPr lang="en-US" sz="1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64158" y="4157395"/>
            <a:ext cx="1594331" cy="68024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29" y="6261986"/>
            <a:ext cx="11259671" cy="59601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 </a:t>
            </a:r>
            <a:r>
              <a:rPr lang="en-US" b="1">
                <a:solidFill>
                  <a:srgbClr val="0070C0"/>
                </a:solidFill>
              </a:rPr>
              <a:t>Air flow is down and out                      </a:t>
            </a:r>
            <a:r>
              <a:rPr lang="en-US" b="1">
                <a:solidFill>
                  <a:srgbClr val="FF0000"/>
                </a:solidFill>
              </a:rPr>
              <a:t>Air flow is in and up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17" t="19592" r="3316" b="11143"/>
          <a:stretch/>
        </p:blipFill>
        <p:spPr>
          <a:xfrm>
            <a:off x="1015196" y="0"/>
            <a:ext cx="10172757" cy="616539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18 </a:t>
            </a:r>
            <a:r>
              <a:rPr lang="en-US" dirty="0" err="1" smtClean="0"/>
              <a:t>Ch</a:t>
            </a:r>
            <a:r>
              <a:rPr lang="en-US" dirty="0" smtClean="0"/>
              <a:t> 3 – Weather 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and </a:t>
            </a:r>
            <a:r>
              <a:rPr lang="en-US" dirty="0" smtClean="0"/>
              <a:t>Low </a:t>
            </a:r>
            <a:r>
              <a:rPr lang="en-US" dirty="0" smtClean="0"/>
              <a:t>Pressure from Space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99" y="1690688"/>
            <a:ext cx="5305734" cy="35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 bwMode="auto">
          <a:xfrm>
            <a:off x="838200" y="1690688"/>
            <a:ext cx="5181600" cy="360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2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270" y="1002834"/>
            <a:ext cx="3335911" cy="3313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634" y="1002834"/>
            <a:ext cx="3247548" cy="3247548"/>
          </a:xfrm>
          <a:prstGeom prst="rect">
            <a:avLst/>
          </a:prstGeom>
        </p:spPr>
      </p:pic>
      <p:pic>
        <p:nvPicPr>
          <p:cNvPr id="6" name="Picture 5" descr="File:F5 &lt;strong&gt;tornado&lt;/strong&gt; Elie Manitoba 2007.jp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66" y="4316506"/>
            <a:ext cx="2977652" cy="2233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&lt;strong&gt;clear sky&lt;/strong&gt; | Canon EOS 10D | 1/750 | f/8 | 12 mm | ISO 20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51" y="4316506"/>
            <a:ext cx="3348225" cy="22332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24" y="1224643"/>
            <a:ext cx="5545490" cy="57919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High Pressure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Clear/sunny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Clockwise rotation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Moves towards low pressure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Low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Pressure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Cloudy/rainy</a:t>
            </a:r>
          </a:p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Counterclockwise rotation</a:t>
            </a:r>
          </a:p>
          <a:p>
            <a:pPr lvl="1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Hurricanes, tornadoes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Moved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away by High pressure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87" y="178689"/>
            <a:ext cx="12035118" cy="1325563"/>
          </a:xfrm>
        </p:spPr>
        <p:txBody>
          <a:bodyPr/>
          <a:lstStyle/>
          <a:p>
            <a:r>
              <a:rPr lang="en-US" b="1" u="sng" dirty="0"/>
              <a:t>High and Low Pressure vs Cyclone and Anticyclone</a:t>
            </a:r>
          </a:p>
        </p:txBody>
      </p:sp>
    </p:spTree>
    <p:extLst>
      <p:ext uri="{BB962C8B-B14F-4D97-AF65-F5344CB8AC3E}">
        <p14:creationId xmlns:p14="http://schemas.microsoft.com/office/powerpoint/2010/main" val="10105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-25728"/>
            <a:ext cx="11084858" cy="1325563"/>
          </a:xfrm>
        </p:spPr>
        <p:txBody>
          <a:bodyPr/>
          <a:lstStyle/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Reading a Weather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018904"/>
            <a:ext cx="3805517" cy="533744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</a:rPr>
              <a:t>HIGH Pressure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>
                <a:solidFill>
                  <a:srgbClr val="0070C0"/>
                </a:solidFill>
              </a:rPr>
              <a:t>(</a:t>
            </a:r>
            <a:r>
              <a:rPr lang="en-US" b="1" dirty="0">
                <a:solidFill>
                  <a:srgbClr val="0070C0"/>
                </a:solidFill>
              </a:rPr>
              <a:t>H</a:t>
            </a:r>
            <a:r>
              <a:rPr lang="en-US" b="1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/>
              <a:t>Clear sunny weather</a:t>
            </a:r>
          </a:p>
          <a:p>
            <a:r>
              <a:rPr lang="en-US" b="1">
                <a:solidFill>
                  <a:srgbClr val="FF0000"/>
                </a:solidFill>
              </a:rPr>
              <a:t>LOW Pressure 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>
                <a:solidFill>
                  <a:srgbClr val="FF0000"/>
                </a:solidFill>
              </a:rPr>
              <a:t>L)</a:t>
            </a:r>
          </a:p>
          <a:p>
            <a:pPr lvl="1"/>
            <a:r>
              <a:rPr lang="en-US"/>
              <a:t>Cloudy/Rainy weather </a:t>
            </a:r>
          </a:p>
          <a:p>
            <a:r>
              <a:rPr lang="en-US" b="1">
                <a:solidFill>
                  <a:schemeClr val="accent1">
                    <a:lumMod val="50000"/>
                  </a:schemeClr>
                </a:solidFill>
              </a:rPr>
              <a:t>Isobars</a:t>
            </a:r>
          </a:p>
          <a:p>
            <a:pPr lvl="1"/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The closer the isobars are together, the stronger the wind</a:t>
            </a:r>
            <a:r>
              <a:rPr lang="en-US"/>
              <a:t>.</a:t>
            </a:r>
            <a:endParaRPr lang="en-US" b="1"/>
          </a:p>
          <a:p>
            <a:r>
              <a:rPr lang="en-US" b="1" dirty="0">
                <a:solidFill>
                  <a:srgbClr val="1003BD"/>
                </a:solidFill>
              </a:rPr>
              <a:t>Cold Front</a:t>
            </a:r>
          </a:p>
          <a:p>
            <a:r>
              <a:rPr lang="en-US" b="1">
                <a:solidFill>
                  <a:srgbClr val="FF0000"/>
                </a:solidFill>
              </a:rPr>
              <a:t>Warm Front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47" y="1511958"/>
            <a:ext cx="7514942" cy="435133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815737" y="3069771"/>
            <a:ext cx="3853543" cy="391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pic>
        <p:nvPicPr>
          <p:cNvPr id="12" name="Picture 11" descr="Original file ‎ (SVG file, nominally 500 × 370 pixels, file size: 2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9" t="29216" r="10279" b="54118"/>
          <a:stretch/>
        </p:blipFill>
        <p:spPr>
          <a:xfrm>
            <a:off x="2259563" y="5293645"/>
            <a:ext cx="2151501" cy="462981"/>
          </a:xfrm>
          <a:prstGeom prst="rect">
            <a:avLst/>
          </a:prstGeom>
        </p:spPr>
      </p:pic>
      <p:pic>
        <p:nvPicPr>
          <p:cNvPr id="14" name="Picture 13" descr="Original file ‎ (SVG file, nominally 500 × 370 pixels, file size: 2 ..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t="5687" r="11440" b="79999"/>
          <a:stretch/>
        </p:blipFill>
        <p:spPr>
          <a:xfrm>
            <a:off x="2356225" y="4575616"/>
            <a:ext cx="2054839" cy="3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18 </a:t>
            </a:r>
            <a:r>
              <a:rPr lang="en-US" dirty="0" err="1" smtClean="0"/>
              <a:t>Ch</a:t>
            </a:r>
            <a:r>
              <a:rPr lang="en-US" dirty="0" smtClean="0"/>
              <a:t> 4 – Air Masses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9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53" y="0"/>
            <a:ext cx="10515600" cy="1325563"/>
          </a:xfrm>
        </p:spPr>
        <p:txBody>
          <a:bodyPr/>
          <a:lstStyle/>
          <a:p>
            <a:r>
              <a:rPr lang="en-US" b="1"/>
              <a:t>Air Masses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53" y="1110343"/>
            <a:ext cx="4811870" cy="554595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As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HIGH and LOW pressure systems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spin and turn, they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bring in their surrounding air masses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en-US" sz="3200">
                <a:solidFill>
                  <a:schemeClr val="accent1">
                    <a:lumMod val="50000"/>
                  </a:schemeClr>
                </a:solidFill>
              </a:rPr>
              <a:t>These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air masses contribute to the weather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we see.</a:t>
            </a:r>
          </a:p>
          <a:p>
            <a:pPr lvl="1"/>
            <a:r>
              <a:rPr lang="en-US" sz="3200" u="sng">
                <a:solidFill>
                  <a:schemeClr val="accent1">
                    <a:lumMod val="50000"/>
                  </a:schemeClr>
                </a:solidFill>
              </a:rPr>
              <a:t>warm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and wet from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Maritime </a:t>
            </a:r>
            <a:r>
              <a:rPr lang="en-US" sz="3200" b="1" u="sng">
                <a:solidFill>
                  <a:schemeClr val="accent1">
                    <a:lumMod val="50000"/>
                  </a:schemeClr>
                </a:solidFill>
              </a:rPr>
              <a:t>Tropical </a:t>
            </a:r>
            <a:endParaRPr lang="en-US" sz="32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3200" u="sng">
                <a:solidFill>
                  <a:schemeClr val="accent1">
                    <a:lumMod val="50000"/>
                  </a:schemeClr>
                </a:solidFill>
              </a:rPr>
              <a:t>cold </a:t>
            </a:r>
            <a:r>
              <a:rPr lang="en-US" sz="3200" u="sng" dirty="0">
                <a:solidFill>
                  <a:schemeClr val="accent1">
                    <a:lumMod val="50000"/>
                  </a:schemeClr>
                </a:solidFill>
              </a:rPr>
              <a:t>and dry from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Continental Polar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54" y="627017"/>
            <a:ext cx="6946301" cy="4624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6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18 </a:t>
            </a:r>
            <a:r>
              <a:rPr lang="en-US" dirty="0" err="1" smtClean="0"/>
              <a:t>Ch</a:t>
            </a:r>
            <a:r>
              <a:rPr lang="en-US" dirty="0" smtClean="0"/>
              <a:t> 5 – Weather v.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BboogiewitAhoodie</a:t>
            </a:r>
            <a:endParaRPr lang="en-US" dirty="0" smtClean="0"/>
          </a:p>
          <a:p>
            <a:r>
              <a:rPr lang="en-US" dirty="0" err="1" smtClean="0"/>
              <a:t>babykashflow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vs. Climate Video</a:t>
            </a:r>
            <a:endParaRPr lang="en-US" dirty="0"/>
          </a:p>
        </p:txBody>
      </p:sp>
      <p:pic>
        <p:nvPicPr>
          <p:cNvPr id="5" name="SosJzEn1G0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2014" y="0"/>
            <a:ext cx="11300178" cy="63563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58298" y="6354247"/>
            <a:ext cx="4847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https://www.youtube.com/watch?v=SosJzEn1G0s</a:t>
            </a:r>
          </a:p>
        </p:txBody>
      </p:sp>
    </p:spTree>
    <p:extLst>
      <p:ext uri="{BB962C8B-B14F-4D97-AF65-F5344CB8AC3E}">
        <p14:creationId xmlns:p14="http://schemas.microsoft.com/office/powerpoint/2010/main" val="355938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" y="-227303"/>
            <a:ext cx="10515600" cy="1325563"/>
          </a:xfrm>
        </p:spPr>
        <p:txBody>
          <a:bodyPr/>
          <a:lstStyle/>
          <a:p>
            <a:r>
              <a:rPr lang="en-US" b="1" u="sng"/>
              <a:t>UNIT </a:t>
            </a:r>
            <a:r>
              <a:rPr lang="en-US" b="1" u="sng" smtClean="0"/>
              <a:t>4: </a:t>
            </a:r>
            <a:r>
              <a:rPr lang="en-US" b="1" u="sng" dirty="0"/>
              <a:t>CLAIM-EVIDENCE-REASONING (CER)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901521"/>
            <a:ext cx="11044707" cy="52754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It is imperative that you regularly practice CER with your students throughout each unit.</a:t>
            </a:r>
          </a:p>
          <a:p>
            <a:r>
              <a:rPr lang="en-US" dirty="0"/>
              <a:t>Students will be required to write many constructed responses on the MISA.</a:t>
            </a:r>
          </a:p>
          <a:p>
            <a:r>
              <a:rPr lang="en-US" dirty="0"/>
              <a:t>Writing in the content will not only help students improve their writing skills, but also their analysis and reasoning skills which will also benefit them on the PARCC.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</a:t>
            </a:r>
            <a:r>
              <a:rPr lang="en-US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CER’s</a:t>
            </a:r>
            <a:r>
              <a:rPr lang="en-US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mtClean="0"/>
              <a:t>Albedo</a:t>
            </a:r>
          </a:p>
          <a:p>
            <a:r>
              <a:rPr lang="en-US" smtClean="0"/>
              <a:t>Global Warming</a:t>
            </a:r>
          </a:p>
          <a:p>
            <a:r>
              <a:rPr lang="en-US" smtClean="0"/>
              <a:t>Weather Predictions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49981" y="45879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Resource 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8781" y="559971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Resource 3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52340" y="50938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Resource 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Weather</a:t>
            </a:r>
            <a:r>
              <a:rPr lang="en-US" b="1"/>
              <a:t> vs. </a:t>
            </a:r>
            <a:r>
              <a:rPr lang="en-US" b="1">
                <a:solidFill>
                  <a:srgbClr val="0070C0"/>
                </a:solidFill>
              </a:rPr>
              <a:t>Climate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715" y="1811692"/>
            <a:ext cx="8832925" cy="4351338"/>
          </a:xfrm>
        </p:spPr>
        <p:txBody>
          <a:bodyPr/>
          <a:lstStyle/>
          <a:p>
            <a:r>
              <a:rPr lang="en-US"/>
              <a:t>It is hot out today………………………………….........	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/>
              <a:t>There is a tornado………………………………….……..	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/>
              <a:t>It usually snows in New York in the winter…....	</a:t>
            </a:r>
            <a:endParaRPr lang="en-US" b="1">
              <a:solidFill>
                <a:srgbClr val="0070C0"/>
              </a:solidFill>
            </a:endParaRPr>
          </a:p>
          <a:p>
            <a:r>
              <a:rPr lang="en-US"/>
              <a:t>It is always dry in the Sahara Desert………………	</a:t>
            </a:r>
            <a:endParaRPr lang="en-US" b="1">
              <a:solidFill>
                <a:srgbClr val="0070C0"/>
              </a:solidFill>
            </a:endParaRPr>
          </a:p>
          <a:p>
            <a:r>
              <a:rPr lang="en-US"/>
              <a:t>It is sunny today	……………………………………………	</a:t>
            </a:r>
            <a:endParaRPr lang="en-US" b="1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98204" y="1690688"/>
            <a:ext cx="251728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Weather</a:t>
            </a:r>
          </a:p>
          <a:p>
            <a:endParaRPr lang="en-US" sz="100" b="1">
              <a:solidFill>
                <a:srgbClr val="FF0000"/>
              </a:solidFill>
            </a:endParaRPr>
          </a:p>
          <a:p>
            <a:endParaRPr lang="en-US" sz="100" b="1">
              <a:solidFill>
                <a:srgbClr val="FF0000"/>
              </a:solidFill>
            </a:endParaRPr>
          </a:p>
          <a:p>
            <a:r>
              <a:rPr lang="en-US" sz="3200" b="1">
                <a:solidFill>
                  <a:srgbClr val="FF0000"/>
                </a:solidFill>
              </a:rPr>
              <a:t>Weather</a:t>
            </a:r>
          </a:p>
          <a:p>
            <a:endParaRPr lang="en-US" sz="100" b="1">
              <a:solidFill>
                <a:srgbClr val="FF0000"/>
              </a:solidFill>
            </a:endParaRPr>
          </a:p>
          <a:p>
            <a:r>
              <a:rPr lang="en-US" sz="3200" b="1">
                <a:solidFill>
                  <a:srgbClr val="0070C0"/>
                </a:solidFill>
              </a:rPr>
              <a:t>Climate</a:t>
            </a:r>
          </a:p>
          <a:p>
            <a:endParaRPr lang="en-US" sz="100" b="1">
              <a:solidFill>
                <a:srgbClr val="0070C0"/>
              </a:solidFill>
            </a:endParaRPr>
          </a:p>
          <a:p>
            <a:endParaRPr lang="en-US" sz="100" b="1">
              <a:solidFill>
                <a:srgbClr val="0070C0"/>
              </a:solidFill>
            </a:endParaRPr>
          </a:p>
          <a:p>
            <a:endParaRPr lang="en-US" sz="100" b="1">
              <a:solidFill>
                <a:srgbClr val="0070C0"/>
              </a:solidFill>
            </a:endParaRPr>
          </a:p>
          <a:p>
            <a:endParaRPr lang="en-US" sz="100" b="1">
              <a:solidFill>
                <a:srgbClr val="0070C0"/>
              </a:solidFill>
            </a:endParaRPr>
          </a:p>
          <a:p>
            <a:r>
              <a:rPr lang="en-US" sz="3200" b="1">
                <a:solidFill>
                  <a:srgbClr val="0070C0"/>
                </a:solidFill>
              </a:rPr>
              <a:t>Climate</a:t>
            </a:r>
          </a:p>
          <a:p>
            <a:endParaRPr lang="en-US" sz="100" b="1">
              <a:solidFill>
                <a:srgbClr val="0070C0"/>
              </a:solidFill>
            </a:endParaRPr>
          </a:p>
          <a:p>
            <a:r>
              <a:rPr lang="en-US" sz="3200" b="1">
                <a:solidFill>
                  <a:srgbClr val="FF0000"/>
                </a:solidFill>
              </a:rPr>
              <a:t>Weather</a:t>
            </a:r>
          </a:p>
          <a:p>
            <a:endParaRPr lang="en-US" b="1">
              <a:solidFill>
                <a:srgbClr val="0070C0"/>
              </a:solidFill>
            </a:endParaRPr>
          </a:p>
          <a:p>
            <a:endParaRPr lang="en-US" b="1">
              <a:solidFill>
                <a:srgbClr val="FF0000"/>
              </a:solidFill>
            </a:endParaRP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9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869" t="18471" r="12472" b="16881"/>
          <a:stretch/>
        </p:blipFill>
        <p:spPr>
          <a:xfrm>
            <a:off x="268941" y="86062"/>
            <a:ext cx="11225430" cy="59167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79" y="1237129"/>
            <a:ext cx="12371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W</a:t>
            </a: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FF0000"/>
                </a:solidFill>
              </a:rPr>
              <a:t>W</a:t>
            </a: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C</a:t>
            </a: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C</a:t>
            </a: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FF0000"/>
                </a:solidFill>
              </a:rPr>
              <a:t>W</a:t>
            </a: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FF0000"/>
                </a:solidFill>
              </a:rPr>
              <a:t>W</a:t>
            </a: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endParaRPr lang="en-US" sz="200" b="1">
              <a:solidFill>
                <a:srgbClr val="FF0000"/>
              </a:solidFill>
            </a:endParaRPr>
          </a:p>
          <a:p>
            <a:r>
              <a:rPr lang="en-US" sz="3600" b="1">
                <a:solidFill>
                  <a:srgbClr val="0070C0"/>
                </a:solidFill>
              </a:rPr>
              <a:t>C</a:t>
            </a: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21" y="-244928"/>
            <a:ext cx="11523169" cy="1325563"/>
          </a:xfrm>
        </p:spPr>
        <p:txBody>
          <a:bodyPr/>
          <a:lstStyle/>
          <a:p>
            <a:r>
              <a:rPr lang="en-US" b="1" dirty="0"/>
              <a:t>Connection to Global Warming and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8" y="898072"/>
            <a:ext cx="11725836" cy="5838904"/>
          </a:xfrm>
        </p:spPr>
        <p:txBody>
          <a:bodyPr>
            <a:noAutofit/>
          </a:bodyPr>
          <a:lstStyle/>
          <a:p>
            <a:r>
              <a:rPr lang="en-US" sz="3600" dirty="0"/>
              <a:t>What is happening to the average global temperature?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- It is increasing</a:t>
            </a:r>
          </a:p>
          <a:p>
            <a:r>
              <a:rPr lang="en-US" sz="3600" dirty="0" smtClean="0"/>
              <a:t>What </a:t>
            </a:r>
            <a:r>
              <a:rPr lang="en-US" sz="3600" dirty="0"/>
              <a:t>happens to the rate of evaporation over the oceans?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- It increases</a:t>
            </a:r>
          </a:p>
          <a:p>
            <a:r>
              <a:rPr lang="en-US" sz="3600" dirty="0" smtClean="0"/>
              <a:t>What </a:t>
            </a:r>
            <a:r>
              <a:rPr lang="en-US" sz="3600" dirty="0"/>
              <a:t>happens to the amount of moisture put into the atmosphere?</a:t>
            </a:r>
          </a:p>
          <a:p>
            <a:pPr marL="0" indent="0">
              <a:buNone/>
            </a:pPr>
            <a:r>
              <a:rPr lang="en-US" sz="3600" dirty="0"/>
              <a:t>- </a:t>
            </a:r>
            <a:r>
              <a:rPr lang="en-US" sz="3600" b="1" dirty="0">
                <a:solidFill>
                  <a:srgbClr val="FF0000"/>
                </a:solidFill>
              </a:rPr>
              <a:t>It increases</a:t>
            </a:r>
          </a:p>
          <a:p>
            <a:r>
              <a:rPr lang="en-US" sz="3600" dirty="0" smtClean="0"/>
              <a:t>If </a:t>
            </a:r>
            <a:r>
              <a:rPr lang="en-US" sz="3600" dirty="0"/>
              <a:t>there is more moisture in the atmosphere, what will happen to the amount and severity of the storms we see?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</a:rPr>
              <a:t>-</a:t>
            </a:r>
            <a:r>
              <a:rPr lang="en-US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There will be more severe storms 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120 </a:t>
            </a:r>
            <a:r>
              <a:rPr lang="en-US" dirty="0" smtClean="0"/>
              <a:t>– </a:t>
            </a:r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</a:t>
            </a:r>
            <a:r>
              <a:rPr lang="en-US" dirty="0" smtClean="0"/>
              <a:t>Earth’s </a:t>
            </a:r>
            <a:r>
              <a:rPr lang="en-US" dirty="0" smtClean="0"/>
              <a:t>Atmosphere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910782"/>
              </p:ext>
            </p:extLst>
          </p:nvPr>
        </p:nvGraphicFramePr>
        <p:xfrm>
          <a:off x="-254000" y="1397000"/>
          <a:ext cx="12446000" cy="532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2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-72989"/>
            <a:ext cx="10515600" cy="1325563"/>
          </a:xfrm>
        </p:spPr>
        <p:txBody>
          <a:bodyPr/>
          <a:lstStyle/>
          <a:p>
            <a:r>
              <a:rPr lang="en-US" b="1" u="sng" dirty="0"/>
              <a:t>Atmospheric </a:t>
            </a:r>
            <a:r>
              <a:rPr lang="en-US" b="1" u="sng" dirty="0" smtClean="0"/>
              <a:t>Composition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92" y="1043746"/>
            <a:ext cx="6079434" cy="5601753"/>
          </a:xfrm>
        </p:spPr>
        <p:txBody>
          <a:bodyPr>
            <a:noAutofit/>
          </a:bodyPr>
          <a:lstStyle/>
          <a:p>
            <a:r>
              <a:rPr lang="en-US" sz="4400" b="1" dirty="0"/>
              <a:t>The air we breathe is made up of several types of gasses. They include</a:t>
            </a:r>
            <a:r>
              <a:rPr lang="en-US" sz="4400" b="1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42" t="5330" r="4924" b="13995"/>
          <a:stretch/>
        </p:blipFill>
        <p:spPr>
          <a:xfrm>
            <a:off x="6520790" y="1252574"/>
            <a:ext cx="5671210" cy="398884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718688"/>
              </p:ext>
            </p:extLst>
          </p:nvPr>
        </p:nvGraphicFramePr>
        <p:xfrm>
          <a:off x="474868" y="3844622"/>
          <a:ext cx="5780158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79">
                  <a:extLst>
                    <a:ext uri="{9D8B030D-6E8A-4147-A177-3AD203B41FA5}">
                      <a16:colId xmlns="" xmlns:a16="http://schemas.microsoft.com/office/drawing/2014/main" val="3062826839"/>
                    </a:ext>
                  </a:extLst>
                </a:gridCol>
                <a:gridCol w="2890079">
                  <a:extLst>
                    <a:ext uri="{9D8B030D-6E8A-4147-A177-3AD203B41FA5}">
                      <a16:colId xmlns="" xmlns:a16="http://schemas.microsoft.com/office/drawing/2014/main" val="2359796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Nitrogen (78%)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/>
                        <a:t>Oxygen (21%)</a:t>
                      </a:r>
                      <a:endParaRPr lang="en-US" sz="4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264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/>
                        <a:t>Argon</a:t>
                      </a:r>
                      <a:endParaRPr lang="en-US" sz="4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smtClean="0"/>
                        <a:t>Other gases</a:t>
                      </a:r>
                      <a:endParaRPr lang="en-US" sz="40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340071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CO</a:t>
                      </a:r>
                      <a:r>
                        <a:rPr lang="en-US" sz="4000" baseline="-25000" dirty="0" smtClean="0"/>
                        <a:t>2</a:t>
                      </a:r>
                      <a:r>
                        <a:rPr lang="en-US" sz="4000" baseline="0" dirty="0" smtClean="0"/>
                        <a:t> (0.03%) </a:t>
                      </a:r>
                      <a:endParaRPr lang="en-US" sz="40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468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8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61" y="-72989"/>
            <a:ext cx="10515600" cy="1325563"/>
          </a:xfrm>
        </p:spPr>
        <p:txBody>
          <a:bodyPr/>
          <a:lstStyle/>
          <a:p>
            <a:r>
              <a:rPr lang="en-US" b="1" u="sng" dirty="0"/>
              <a:t>Atmospheric </a:t>
            </a:r>
            <a:r>
              <a:rPr lang="en-US" b="1" u="sng" dirty="0" smtClean="0"/>
              <a:t>Composition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92" y="1043746"/>
            <a:ext cx="7505368" cy="560175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Earth also has several different layers to it’s atmosphere. They include…</a:t>
            </a:r>
          </a:p>
          <a:p>
            <a:r>
              <a:rPr lang="en-US" sz="3200" u="sng" dirty="0" smtClean="0"/>
              <a:t>Thermosphere</a:t>
            </a:r>
          </a:p>
          <a:p>
            <a:pPr lvl="1"/>
            <a:r>
              <a:rPr lang="en-US" sz="3200" dirty="0" smtClean="0"/>
              <a:t>Satellites</a:t>
            </a:r>
          </a:p>
          <a:p>
            <a:pPr lvl="1"/>
            <a:r>
              <a:rPr lang="en-US" sz="3200" dirty="0" smtClean="0"/>
              <a:t>Ionosphere and Northern Lights</a:t>
            </a:r>
            <a:endParaRPr lang="en-US" sz="3200" dirty="0"/>
          </a:p>
          <a:p>
            <a:r>
              <a:rPr lang="en-US" sz="3200" u="sng" dirty="0" smtClean="0"/>
              <a:t>Mesosphere</a:t>
            </a:r>
          </a:p>
          <a:p>
            <a:pPr lvl="1"/>
            <a:r>
              <a:rPr lang="en-US" sz="3200" dirty="0" smtClean="0"/>
              <a:t>Shooting stars – Meteors burning</a:t>
            </a:r>
          </a:p>
          <a:p>
            <a:r>
              <a:rPr lang="en-US" sz="3200" u="sng" dirty="0" smtClean="0"/>
              <a:t>Stratosphere</a:t>
            </a:r>
          </a:p>
          <a:p>
            <a:pPr lvl="1"/>
            <a:r>
              <a:rPr lang="en-US" sz="3200" dirty="0" smtClean="0"/>
              <a:t>Ozone Layer is here</a:t>
            </a:r>
            <a:endParaRPr lang="en-US" sz="3200" dirty="0"/>
          </a:p>
          <a:p>
            <a:r>
              <a:rPr lang="en-US" sz="3200" u="sng" dirty="0" smtClean="0"/>
              <a:t>Troposphere</a:t>
            </a:r>
          </a:p>
          <a:p>
            <a:pPr lvl="1"/>
            <a:r>
              <a:rPr lang="en-US" sz="3200" dirty="0" smtClean="0"/>
              <a:t>All </a:t>
            </a:r>
            <a:r>
              <a:rPr lang="en-US" sz="3200" dirty="0"/>
              <a:t>weather happens here</a:t>
            </a:r>
          </a:p>
          <a:p>
            <a:pPr lvl="1"/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60" y="0"/>
            <a:ext cx="4511040" cy="6484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96148" y="6460833"/>
            <a:ext cx="4384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http://ete.cet.edu/gcc/?/volcanoes_layers/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2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Atmosphere’s Layers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" t="14783" r="5729" b="10766"/>
          <a:stretch/>
        </p:blipFill>
        <p:spPr>
          <a:xfrm>
            <a:off x="766847" y="20545"/>
            <a:ext cx="10375627" cy="67009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121 – Weather and Climate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63" y="0"/>
            <a:ext cx="8229600" cy="1143000"/>
          </a:xfrm>
          <a:ln w="0" cmpd="sng">
            <a:noFill/>
          </a:ln>
        </p:spPr>
        <p:txBody>
          <a:bodyPr/>
          <a:lstStyle/>
          <a:p>
            <a:r>
              <a:rPr lang="en-US" b="1" dirty="0">
                <a:ln w="22225" cmpd="sng">
                  <a:noFill/>
                </a:ln>
              </a:rPr>
              <a:t>What is Air Pressure?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54" y="1045029"/>
            <a:ext cx="10084525" cy="4480559"/>
          </a:xfrm>
        </p:spPr>
        <p:txBody>
          <a:bodyPr>
            <a:noAutofit/>
          </a:bodyPr>
          <a:lstStyle/>
          <a:p>
            <a:r>
              <a:rPr lang="en-US" sz="4000" b="1" dirty="0"/>
              <a:t>Air pressure</a:t>
            </a:r>
            <a:r>
              <a:rPr lang="en-US" sz="4000" dirty="0"/>
              <a:t> is the force exerted on you by the weight of tiny particles of air.</a:t>
            </a:r>
          </a:p>
          <a:p>
            <a:r>
              <a:rPr lang="en-US" sz="4000" dirty="0"/>
              <a:t>When air is compressed, it is said to be "under high pressure</a:t>
            </a:r>
            <a:r>
              <a:rPr lang="en-US" sz="4000" dirty="0" smtClean="0"/>
              <a:t>.”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2110" y="3265714"/>
            <a:ext cx="11247120" cy="315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64298" y="2521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05df2f49-8e14-4968-adef-af51b49e92a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C59B87666ED4C9353FC35FEF213BD" ma:contentTypeVersion="12" ma:contentTypeDescription="Create a new document." ma:contentTypeScope="" ma:versionID="5fb6eaec889ad232f6bc43785de5c4cc">
  <xsd:schema xmlns:xsd="http://www.w3.org/2001/XMLSchema" xmlns:xs="http://www.w3.org/2001/XMLSchema" xmlns:p="http://schemas.microsoft.com/office/2006/metadata/properties" xmlns:ns1="http://schemas.microsoft.com/sharepoint/v3" xmlns:ns2="05df2f49-8e14-4968-adef-af51b49e92ac" xmlns:ns3="5dd89199-82e1-46c8-b2d2-767602ddc55c" targetNamespace="http://schemas.microsoft.com/office/2006/metadata/properties" ma:root="true" ma:fieldsID="e01c6bffebe74234568e636036453ac2" ns1:_="" ns2:_="" ns3:_="">
    <xsd:import namespace="http://schemas.microsoft.com/sharepoint/v3"/>
    <xsd:import namespace="05df2f49-8e14-4968-adef-af51b49e92ac"/>
    <xsd:import namespace="5dd89199-82e1-46c8-b2d2-767602ddc55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df2f49-8e14-4968-adef-af51b49e92a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89199-82e1-46c8-b2d2-767602ddc5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89223C-784D-48B0-8990-E1D8E9EAD5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C32F92-0845-485D-9081-177692E15E84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5dd89199-82e1-46c8-b2d2-767602ddc55c"/>
    <ds:schemaRef ds:uri="http://www.w3.org/XML/1998/namespace"/>
    <ds:schemaRef ds:uri="http://schemas.microsoft.com/office/infopath/2007/PartnerControls"/>
    <ds:schemaRef ds:uri="05df2f49-8e14-4968-adef-af51b49e92ac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AFFFE5-47F9-4788-8FC3-C16BE6B2AA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5df2f49-8e14-4968-adef-af51b49e92ac"/>
    <ds:schemaRef ds:uri="5dd89199-82e1-46c8-b2d2-767602ddc5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19102</TotalTime>
  <Words>702</Words>
  <Application>Microsoft Office PowerPoint</Application>
  <PresentationFormat>Widescreen</PresentationFormat>
  <Paragraphs>170</Paragraphs>
  <Slides>22</Slides>
  <Notes>2</Notes>
  <HiddenSlides>3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Corbel</vt:lpstr>
      <vt:lpstr>office theme</vt:lpstr>
      <vt:lpstr>Unit 18: Weather</vt:lpstr>
      <vt:lpstr>UNIT 4: CLAIM-EVIDENCE-REASONING (CER)</vt:lpstr>
      <vt:lpstr>120 – Atmosphere</vt:lpstr>
      <vt:lpstr>Evolution of Earth’s Atmosphere</vt:lpstr>
      <vt:lpstr>Atmospheric Composition</vt:lpstr>
      <vt:lpstr>Atmospheric Composition</vt:lpstr>
      <vt:lpstr>Atmosphere’s Layers</vt:lpstr>
      <vt:lpstr>121 – Weather and Climate</vt:lpstr>
      <vt:lpstr>What is Air Pressure?</vt:lpstr>
      <vt:lpstr>High and Low Pressure</vt:lpstr>
      <vt:lpstr>PowerPoint Presentation</vt:lpstr>
      <vt:lpstr>Unit 18 Ch 3 – Weather Systems</vt:lpstr>
      <vt:lpstr>High and Low Pressure from Space</vt:lpstr>
      <vt:lpstr>High and Low Pressure vs Cyclone and Anticyclone</vt:lpstr>
      <vt:lpstr>Reading a Weather Map</vt:lpstr>
      <vt:lpstr>Unit 18 Ch 4 – Air Masses</vt:lpstr>
      <vt:lpstr>Air Masses</vt:lpstr>
      <vt:lpstr>Unit 18 Ch 5 – Weather v. Climate</vt:lpstr>
      <vt:lpstr>Weather vs. Climate Video</vt:lpstr>
      <vt:lpstr>Weather vs. Climate</vt:lpstr>
      <vt:lpstr>PowerPoint Presentation</vt:lpstr>
      <vt:lpstr>Connection to Global Warming and Climate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 4: Environmental Impacts</dc:title>
  <dc:creator>Hinz, Jacob C (CCPS)</dc:creator>
  <cp:lastModifiedBy>Hinz, Jacob C (CCPS)</cp:lastModifiedBy>
  <cp:revision>83</cp:revision>
  <cp:lastPrinted>2019-05-09T19:02:47Z</cp:lastPrinted>
  <dcterms:created xsi:type="dcterms:W3CDTF">2013-07-15T20:26:40Z</dcterms:created>
  <dcterms:modified xsi:type="dcterms:W3CDTF">2022-03-23T14:25:40Z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0x0101005B8C59B87666ED4C9353FC35FEF213BD</vt:lpwstr>
  </property>
  <property fmtid="{D5CDD505-2E9C-101B-9397-08002B2CF9AE}" pid="3" name="Order">
    <vt:r8>3425100</vt:r8>
  </property>
  <property fmtid="{D5CDD505-2E9C-101B-9397-08002B2CF9AE}" pid="4" name="ComplianceAssetId">
    <vt:lpwstr/>
  </property>
</Properties>
</file>